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65" r:id="rId2"/>
    <p:sldId id="266" r:id="rId3"/>
  </p:sldIdLst>
  <p:sldSz cx="51206400" cy="28803600"/>
  <p:notesSz cx="6858000" cy="9144000"/>
  <p:defaultTextStyle>
    <a:defPPr rtl="0">
      <a:defRPr lang="pt-br"/>
    </a:defPPr>
    <a:lvl1pPr marL="0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1pPr>
    <a:lvl2pPr marL="1760490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2pPr>
    <a:lvl3pPr marL="3520979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3pPr>
    <a:lvl4pPr marL="5281469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4pPr>
    <a:lvl5pPr marL="7041957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5pPr>
    <a:lvl6pPr marL="8802444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6pPr>
    <a:lvl7pPr marL="10562935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7pPr>
    <a:lvl8pPr marL="12323423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8pPr>
    <a:lvl9pPr marL="14083913" algn="l" defTabSz="3520979" rtl="0" eaLnBrk="1" latinLnBrk="0" hangingPunct="1">
      <a:defRPr sz="69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6131" userDrawn="1">
          <p15:clr>
            <a:srgbClr val="A4A3A4"/>
          </p15:clr>
        </p15:guide>
        <p15:guide id="3" pos="30229" userDrawn="1">
          <p15:clr>
            <a:srgbClr val="A4A3A4"/>
          </p15:clr>
        </p15:guide>
        <p15:guide id="5" orient="horz" pos="90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0000"/>
    <a:srgbClr val="E22028"/>
    <a:srgbClr val="0000FF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4B75F2-37B9-4ACE-8EF5-4935D217EF02}" v="166" dt="2026-02-17T20:58:50.1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08" autoAdjust="0"/>
    <p:restoredTop sz="94241" autoAdjust="0"/>
  </p:normalViewPr>
  <p:slideViewPr>
    <p:cSldViewPr snapToGrid="0">
      <p:cViewPr varScale="1">
        <p:scale>
          <a:sx n="16" d="100"/>
          <a:sy n="16" d="100"/>
        </p:scale>
        <p:origin x="1094" y="254"/>
      </p:cViewPr>
      <p:guideLst>
        <p:guide pos="16131"/>
        <p:guide pos="30229"/>
        <p:guide orient="horz" pos="907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27D0CCEB-DFF8-417B-A87A-90F3D79059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9FFE758-9C44-40AF-9D52-A7EF39200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1467EF0-DCFB-4155-A259-FF3CC268E60C}" type="datetime1">
              <a:rPr lang="pt-BR" smtClean="0"/>
              <a:t>19/02/2026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224329-C497-4EFE-8EB2-F22CD57F395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E74C25EC-D008-42CF-845E-C895CC9B32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A32E2A0-273F-4DCF-AF0B-3CFADE889CA8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4472010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DBAA05A-295A-45ED-8E1A-4F8210376A6A}" type="datetime1">
              <a:rPr lang="pt-BR" noProof="0" smtClean="0"/>
              <a:t>19/02/2026</a:t>
            </a:fld>
            <a:endParaRPr lang="pt-BR" noProof="0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o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9DC9BE-8102-4ADA-9C69-422E2361041F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3009496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1pPr>
    <a:lvl2pPr marL="1760490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2pPr>
    <a:lvl3pPr marL="3520979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3pPr>
    <a:lvl4pPr marL="5281469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4pPr>
    <a:lvl5pPr marL="7041957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5pPr>
    <a:lvl6pPr marL="8802444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6pPr>
    <a:lvl7pPr marL="10562935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7pPr>
    <a:lvl8pPr marL="12323423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8pPr>
    <a:lvl9pPr marL="14083913" algn="l" defTabSz="3520979" rtl="0" eaLnBrk="1" latinLnBrk="0" hangingPunct="1">
      <a:defRPr sz="46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F474091-9EA2-47C8-AAA9-6DFE207852E4}"/>
              </a:ext>
            </a:extLst>
          </p:cNvPr>
          <p:cNvSpPr>
            <a:spLocks noGrp="1"/>
          </p:cNvSpPr>
          <p:nvPr userDrawn="1">
            <p:ph idx="1"/>
          </p:nvPr>
        </p:nvSpPr>
        <p:spPr>
          <a:xfrm>
            <a:off x="2857492" y="7503037"/>
            <a:ext cx="44988490" cy="18996280"/>
          </a:xfrm>
        </p:spPr>
        <p:txBody>
          <a:bodyPr rtlCol="0"/>
          <a:lstStyle/>
          <a:p>
            <a:pPr lvl="0" rtl="0"/>
            <a:r>
              <a:rPr lang="pt-BR" noProof="0"/>
              <a:t>Clique para editar os estilos de texto Mestres</a:t>
            </a:r>
          </a:p>
          <a:p>
            <a:pPr lvl="1" rtl="0"/>
            <a:r>
              <a:rPr lang="pt-BR" noProof="0"/>
              <a:t>Segundo nível</a:t>
            </a:r>
          </a:p>
          <a:p>
            <a:pPr lvl="2" rtl="0"/>
            <a:r>
              <a:rPr lang="pt-BR" noProof="0"/>
              <a:t>Terceiro nível</a:t>
            </a:r>
          </a:p>
          <a:p>
            <a:pPr lvl="3" rtl="0"/>
            <a:r>
              <a:rPr lang="pt-BR" noProof="0"/>
              <a:t>Quarto nível</a:t>
            </a:r>
          </a:p>
          <a:p>
            <a:pPr lvl="4" rtl="0"/>
            <a:r>
              <a:rPr lang="pt-BR" noProof="0"/>
              <a:t>Quinto nível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6929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794C4A8-C2EB-4D2A-A43E-BE19EA9AE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0446" y="1533536"/>
            <a:ext cx="44165522" cy="5567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t-BR" noProof="0" dirty="0"/>
              <a:t>Clique para editar o estilo de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D2742BD-2E9C-46B7-AFF7-A440C094DF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0446" y="7667629"/>
            <a:ext cx="44165522" cy="182756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/>
              <a:t>Clique para editar o texto Mestre</a:t>
            </a:r>
          </a:p>
          <a:p>
            <a:pPr lvl="1" rtl="0"/>
            <a:r>
              <a:rPr lang="pt-BR" noProof="0" dirty="0"/>
              <a:t>Segundo nível</a:t>
            </a:r>
          </a:p>
          <a:p>
            <a:pPr lvl="2" rtl="0"/>
            <a:r>
              <a:rPr lang="pt-BR" noProof="0" dirty="0"/>
              <a:t>Terceiro nível</a:t>
            </a:r>
          </a:p>
          <a:p>
            <a:pPr lvl="3" rtl="0"/>
            <a:r>
              <a:rPr lang="pt-BR" noProof="0" dirty="0"/>
              <a:t>Quarto nível</a:t>
            </a:r>
          </a:p>
          <a:p>
            <a:pPr lvl="4" rtl="0"/>
            <a:r>
              <a:rPr lang="pt-BR" noProof="0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B3F001-24C4-4191-A568-B1096B9AB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520445" y="26696680"/>
            <a:ext cx="11521438" cy="1533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CB6CF85-7B43-4B34-83C5-9D4BAFE7DA59}" type="datetime1">
              <a:rPr lang="pt-BR" noProof="0" smtClean="0"/>
              <a:t>19/02/2026</a:t>
            </a:fld>
            <a:endParaRPr lang="pt-BR" noProof="0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13E5E6E-ED1A-4700-A7E8-68DEBCDD6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62126" y="26696680"/>
            <a:ext cx="17282163" cy="1533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t-BR" noProof="0" dirty="0"/>
          </a:p>
        </p:txBody>
      </p:sp>
      <p:sp>
        <p:nvSpPr>
          <p:cNvPr id="6" name="Espaço Reservado para o Número do Slide 5">
            <a:extLst>
              <a:ext uri="{FF2B5EF4-FFF2-40B4-BE49-F238E27FC236}">
                <a16:creationId xmlns:a16="http://schemas.microsoft.com/office/drawing/2014/main" id="{552E6C46-B63C-4A83-8155-0AE7FABAD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6164525" y="26696680"/>
            <a:ext cx="11521438" cy="15335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220A9A2B-DCEA-459B-8067-44D042050D8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01011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algn="l" defTabSz="1094068" rtl="0" eaLnBrk="1" latinLnBrk="0" hangingPunct="1">
        <a:lnSpc>
          <a:spcPct val="90000"/>
        </a:lnSpc>
        <a:spcBef>
          <a:spcPct val="0"/>
        </a:spcBef>
        <a:buNone/>
        <a:defRPr sz="3589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73517" indent="-273517" algn="l" defTabSz="1094068" rtl="0" eaLnBrk="1" latinLnBrk="0" hangingPunct="1">
        <a:lnSpc>
          <a:spcPct val="90000"/>
        </a:lnSpc>
        <a:spcBef>
          <a:spcPts val="1196"/>
        </a:spcBef>
        <a:buFont typeface="Arial" panose="020B0604020202020204" pitchFamily="34" charset="0"/>
        <a:buChar char="•"/>
        <a:defRPr sz="3349" kern="1200">
          <a:solidFill>
            <a:schemeClr val="tx1"/>
          </a:solidFill>
          <a:latin typeface="+mn-lt"/>
          <a:ea typeface="+mn-ea"/>
          <a:cs typeface="+mn-cs"/>
        </a:defRPr>
      </a:lvl1pPr>
      <a:lvl2pPr marL="820551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872" kern="1200">
          <a:solidFill>
            <a:schemeClr val="tx1"/>
          </a:solidFill>
          <a:latin typeface="+mn-lt"/>
          <a:ea typeface="+mn-ea"/>
          <a:cs typeface="+mn-cs"/>
        </a:defRPr>
      </a:lvl2pPr>
      <a:lvl3pPr marL="1367585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393" kern="1200">
          <a:solidFill>
            <a:schemeClr val="tx1"/>
          </a:solidFill>
          <a:latin typeface="+mn-lt"/>
          <a:ea typeface="+mn-ea"/>
          <a:cs typeface="+mn-cs"/>
        </a:defRPr>
      </a:lvl3pPr>
      <a:lvl4pPr marL="1914620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4pPr>
      <a:lvl5pPr marL="2461654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5pPr>
      <a:lvl6pPr marL="3008688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6pPr>
      <a:lvl7pPr marL="3555722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7pPr>
      <a:lvl8pPr marL="4102757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8pPr>
      <a:lvl9pPr marL="4649790" indent="-273517" algn="l" defTabSz="1094068" rtl="0" eaLnBrk="1" latinLnBrk="0" hangingPunct="1">
        <a:lnSpc>
          <a:spcPct val="90000"/>
        </a:lnSpc>
        <a:spcBef>
          <a:spcPts val="598"/>
        </a:spcBef>
        <a:buFont typeface="Arial" panose="020B0604020202020204" pitchFamily="34" charset="0"/>
        <a:buChar char="•"/>
        <a:defRPr sz="21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1pPr>
      <a:lvl2pPr marL="547035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2pPr>
      <a:lvl3pPr marL="1094068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3pPr>
      <a:lvl4pPr marL="1641103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4pPr>
      <a:lvl5pPr marL="2188137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5pPr>
      <a:lvl6pPr marL="2735171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6pPr>
      <a:lvl7pPr marL="3282205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7pPr>
      <a:lvl8pPr marL="3829240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8pPr>
      <a:lvl9pPr marL="4376273" algn="l" defTabSz="1094068" rtl="0" eaLnBrk="1" latinLnBrk="0" hangingPunct="1">
        <a:defRPr sz="21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0B5F1113-90D5-638D-921D-CD17893A0E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83" t="-7986" b="1"/>
          <a:stretch>
            <a:fillRect/>
          </a:stretch>
        </p:blipFill>
        <p:spPr>
          <a:xfrm>
            <a:off x="4303143" y="75806"/>
            <a:ext cx="8504585" cy="2782525"/>
          </a:xfrm>
          <a:prstGeom prst="rect">
            <a:avLst/>
          </a:prstGeom>
        </p:spPr>
      </p:pic>
      <p:sp>
        <p:nvSpPr>
          <p:cNvPr id="18" name="Text Box 2">
            <a:extLst>
              <a:ext uri="{FF2B5EF4-FFF2-40B4-BE49-F238E27FC236}">
                <a16:creationId xmlns:a16="http://schemas.microsoft.com/office/drawing/2014/main" id="{A0EC2206-9890-2344-8F35-352BFAAF1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2" y="803548"/>
            <a:ext cx="27065128" cy="95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6500"/>
              </a:lnSpc>
              <a:spcBef>
                <a:spcPct val="0"/>
              </a:spcBef>
              <a:buFontTx/>
              <a:buNone/>
            </a:pPr>
            <a:r>
              <a:rPr lang="pt-BR" altLang="pt-BR" sz="78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TÍTULO DO TRABALHO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D2C5C9BB-3DDF-CFF0-5ADD-5345F6213D5F}"/>
              </a:ext>
            </a:extLst>
          </p:cNvPr>
          <p:cNvCxnSpPr>
            <a:cxnSpLocks/>
          </p:cNvCxnSpPr>
          <p:nvPr/>
        </p:nvCxnSpPr>
        <p:spPr>
          <a:xfrm>
            <a:off x="1134636" y="4150039"/>
            <a:ext cx="49157364" cy="0"/>
          </a:xfrm>
          <a:prstGeom prst="line">
            <a:avLst/>
          </a:prstGeom>
          <a:ln w="57150">
            <a:solidFill>
              <a:srgbClr val="B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702AF3C9-FCBE-965C-B003-25CD5581F1CE}"/>
              </a:ext>
            </a:extLst>
          </p:cNvPr>
          <p:cNvSpPr txBox="1"/>
          <p:nvPr/>
        </p:nvSpPr>
        <p:spPr>
          <a:xfrm>
            <a:off x="1134635" y="5826747"/>
            <a:ext cx="23830099" cy="1351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Contextualizar a pesquisa, apresentando a delimitação do tema, justificativa, problema, objetivos etc.</a:t>
            </a:r>
          </a:p>
          <a:p>
            <a:pPr algn="just" eaLnBrk="1" hangingPunct="1"/>
            <a:endParaRPr lang="pt-BR" altLang="pt-BR" sz="4200" dirty="0"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 eaLnBrk="1" hangingPunct="1"/>
            <a:r>
              <a:rPr lang="pt-BR" altLang="pt-BR" sz="4400" dirty="0">
                <a:ea typeface="Verdana" panose="020B0604030504040204" pitchFamily="34" charset="0"/>
                <a:cs typeface="Arial" panose="020B0604020202020204" pitchFamily="34" charset="0"/>
              </a:rPr>
              <a:t>Observações:</a:t>
            </a:r>
          </a:p>
          <a:p>
            <a:pPr algn="just">
              <a:spcBef>
                <a:spcPct val="0"/>
              </a:spcBef>
            </a:pPr>
            <a:r>
              <a:rPr lang="pt-BR" altLang="pt-BR" sz="4400" dirty="0">
                <a:cs typeface="Times New Roman" panose="02020603050405020304" pitchFamily="18" charset="0"/>
              </a:rPr>
              <a:t>Recomenda-se manter a formatação de fontes e seus tamanhos em conformidade com as apresentadas neste arquivo. </a:t>
            </a:r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A dimensão (altura) de cada seção fica a critério dos autores, porém, </a:t>
            </a:r>
            <a:r>
              <a:rPr lang="pt-BR" altLang="pt-BR" sz="4400" dirty="0">
                <a:highlight>
                  <a:srgbClr val="FFFF00"/>
                </a:highlight>
                <a:ea typeface="Verdana" panose="020B0604030504040204" pitchFamily="34" charset="0"/>
                <a:cs typeface="Arial" panose="020B0604020202020204" pitchFamily="34" charset="0"/>
              </a:rPr>
              <a:t>não ultrapassando o total de 2 slides. </a:t>
            </a:r>
            <a:endParaRPr lang="pt-BR" altLang="pt-BR" sz="4400" dirty="0">
              <a:cs typeface="Times New Roman" panose="02020603050405020304" pitchFamily="18" charset="0"/>
            </a:endParaRPr>
          </a:p>
          <a:p>
            <a:pPr algn="just">
              <a:spcBef>
                <a:spcPct val="0"/>
              </a:spcBef>
            </a:pPr>
            <a:r>
              <a:rPr lang="pt-BR" altLang="pt-BR" sz="4400" dirty="0">
                <a:cs typeface="Times New Roman" panose="02020603050405020304" pitchFamily="18" charset="0"/>
              </a:rPr>
              <a:t>O arquivo deverá ser confeccionado em formato Apresentação do Powerpoint (PPTX) a partir do </a:t>
            </a:r>
            <a:r>
              <a:rPr lang="pt-BR" altLang="pt-BR" sz="4400" dirty="0" err="1">
                <a:cs typeface="Times New Roman" panose="02020603050405020304" pitchFamily="18" charset="0"/>
              </a:rPr>
              <a:t>t</a:t>
            </a:r>
            <a:r>
              <a:rPr lang="pt-BR" altLang="pt-BR" sz="4400" i="1" dirty="0" err="1">
                <a:cs typeface="Times New Roman" panose="02020603050405020304" pitchFamily="18" charset="0"/>
              </a:rPr>
              <a:t>emplate</a:t>
            </a:r>
            <a:r>
              <a:rPr lang="pt-BR" altLang="pt-BR" sz="4400" dirty="0">
                <a:cs typeface="Times New Roman" panose="02020603050405020304" pitchFamily="18" charset="0"/>
              </a:rPr>
              <a:t> disponibilizado, mantendo-se o tamanho do slide como </a:t>
            </a:r>
            <a:r>
              <a:rPr lang="pt-BR" altLang="pt-BR" sz="4400" i="1" dirty="0" err="1">
                <a:cs typeface="Times New Roman" panose="02020603050405020304" pitchFamily="18" charset="0"/>
              </a:rPr>
              <a:t>widescreen</a:t>
            </a:r>
            <a:r>
              <a:rPr lang="pt-BR" altLang="pt-BR" sz="4400" dirty="0">
                <a:cs typeface="Times New Roman" panose="02020603050405020304" pitchFamily="18" charset="0"/>
              </a:rPr>
              <a:t> (16:9).</a:t>
            </a:r>
          </a:p>
          <a:p>
            <a:pPr algn="just">
              <a:spcBef>
                <a:spcPct val="0"/>
              </a:spcBef>
            </a:pPr>
            <a:r>
              <a:rPr lang="pt-BR" altLang="pt-BR" sz="4400" dirty="0">
                <a:cs typeface="Times New Roman" panose="02020603050405020304" pitchFamily="18" charset="0"/>
              </a:rPr>
              <a:t>Se necessário, os autores podem alterar a localização das seções e elementos visuais, por sua vez mantendo a estrutura do </a:t>
            </a:r>
            <a:r>
              <a:rPr lang="pt-BR" altLang="pt-BR" sz="4400" i="1" dirty="0" err="1">
                <a:cs typeface="Times New Roman" panose="02020603050405020304" pitchFamily="18" charset="0"/>
              </a:rPr>
              <a:t>template</a:t>
            </a:r>
            <a:r>
              <a:rPr lang="pt-BR" altLang="pt-BR" sz="4400" dirty="0">
                <a:cs typeface="Times New Roman" panose="02020603050405020304" pitchFamily="18" charset="0"/>
              </a:rPr>
              <a:t> em duas colunas.</a:t>
            </a:r>
          </a:p>
          <a:p>
            <a:pPr algn="just">
              <a:spcBef>
                <a:spcPct val="0"/>
              </a:spcBef>
            </a:pPr>
            <a:r>
              <a:rPr lang="pt-BR" altLang="pt-BR" sz="4400" dirty="0">
                <a:cs typeface="Times New Roman" panose="02020603050405020304" pitchFamily="18" charset="0"/>
              </a:rPr>
              <a:t>O arquivo pode conter diversos elementos visuais (figuras, mapas, gráficos, textos), conforme os exemplos aqui fornecidos. </a:t>
            </a:r>
          </a:p>
          <a:p>
            <a:pPr algn="just">
              <a:spcBef>
                <a:spcPct val="0"/>
              </a:spcBef>
            </a:pPr>
            <a:endParaRPr lang="pt-BR" altLang="pt-BR" sz="4200" dirty="0"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4400" dirty="0">
                <a:highlight>
                  <a:srgbClr val="FFFF00"/>
                </a:highlight>
                <a:ea typeface="Verdana" panose="020B0604030504040204" pitchFamily="34" charset="0"/>
                <a:cs typeface="Arial" panose="020B0604020202020204" pitchFamily="34" charset="0"/>
              </a:rPr>
              <a:t>O tempo de apresentação será de 10 minutos</a:t>
            </a:r>
            <a:r>
              <a:rPr lang="pt-BR" altLang="pt-BR" sz="4400" dirty="0">
                <a:ea typeface="Verdana" panose="020B0604030504040204" pitchFamily="34" charset="0"/>
                <a:cs typeface="Arial" panose="020B0604020202020204" pitchFamily="34" charset="0"/>
              </a:rPr>
              <a:t>, sugerindo-se a adoção de um modelo de </a:t>
            </a:r>
            <a:r>
              <a:rPr lang="pt-BR" altLang="pt-BR" sz="4400" i="1" dirty="0" err="1">
                <a:ea typeface="Verdana" panose="020B0604030504040204" pitchFamily="34" charset="0"/>
                <a:cs typeface="Arial" panose="020B0604020202020204" pitchFamily="34" charset="0"/>
              </a:rPr>
              <a:t>pitch</a:t>
            </a:r>
            <a:r>
              <a:rPr lang="pt-BR" altLang="pt-BR" sz="4400" dirty="0">
                <a:ea typeface="Verdana" panose="020B0604030504040204" pitchFamily="34" charset="0"/>
                <a:cs typeface="Arial" panose="020B0604020202020204" pitchFamily="34" charset="0"/>
              </a:rPr>
              <a:t>.</a:t>
            </a:r>
          </a:p>
          <a:p>
            <a:pPr algn="just" eaLnBrk="1" hangingPunct="1"/>
            <a:r>
              <a:rPr lang="pt-BR" altLang="pt-BR" sz="4400" dirty="0">
                <a:highlight>
                  <a:srgbClr val="FFFF00"/>
                </a:highlight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spcBef>
                <a:spcPct val="0"/>
              </a:spcBef>
            </a:pPr>
            <a:r>
              <a:rPr lang="pt-BR" altLang="pt-BR" sz="4400" dirty="0">
                <a:cs typeface="Times New Roman" panose="02020603050405020304" pitchFamily="18" charset="0"/>
              </a:rPr>
              <a:t>Importante: lembre-se de gerar um arquivo com formato .PDF (COM identificação dos autores) e outro em formato .PPTX (SEM identificação dos autores).</a:t>
            </a: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755E41B-83B3-6043-A90A-924696101B35}"/>
              </a:ext>
            </a:extLst>
          </p:cNvPr>
          <p:cNvSpPr txBox="1"/>
          <p:nvPr/>
        </p:nvSpPr>
        <p:spPr>
          <a:xfrm>
            <a:off x="1134635" y="19996389"/>
            <a:ext cx="23830099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Abordar a fundamentação teórica que pode ser dividida em tópicos. </a:t>
            </a:r>
            <a:endParaRPr lang="pt-BR" altLang="pt-BR" sz="4400" b="1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2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6000" b="1" dirty="0">
                <a:cs typeface="Times New Roman" panose="02020603050405020304" pitchFamily="18" charset="0"/>
              </a:rPr>
              <a:t>Título de subitem</a:t>
            </a:r>
          </a:p>
          <a:p>
            <a:pPr algn="just"/>
            <a:r>
              <a:rPr lang="pt-BR" altLang="pt-BR" sz="4200" dirty="0">
                <a:ea typeface="Verdana" panose="020B0604030504040204" pitchFamily="34" charset="0"/>
                <a:cs typeface="Times New Roman" panose="02020603050405020304" pitchFamily="18" charset="0"/>
              </a:rPr>
              <a:t>Texto...</a:t>
            </a:r>
          </a:p>
          <a:p>
            <a:pPr algn="just"/>
            <a:endParaRPr lang="pt-BR" altLang="pt-BR" sz="4000" dirty="0">
              <a:solidFill>
                <a:srgbClr val="FF0000"/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4C870D52-23AA-9E69-406D-2106075DD62F}"/>
              </a:ext>
            </a:extLst>
          </p:cNvPr>
          <p:cNvSpPr txBox="1"/>
          <p:nvPr/>
        </p:nvSpPr>
        <p:spPr>
          <a:xfrm>
            <a:off x="26241666" y="4632710"/>
            <a:ext cx="240503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6000" b="1" dirty="0">
                <a:cs typeface="Times New Roman" panose="02020603050405020304" pitchFamily="18" charset="0"/>
              </a:rPr>
              <a:t>Título de subitem</a:t>
            </a:r>
          </a:p>
          <a:p>
            <a:pPr algn="just"/>
            <a:r>
              <a:rPr lang="pt-BR" altLang="pt-BR" sz="4200" dirty="0">
                <a:ea typeface="Verdana" panose="020B0604030504040204" pitchFamily="34" charset="0"/>
                <a:cs typeface="Times New Roman" panose="02020603050405020304" pitchFamily="18" charset="0"/>
              </a:rPr>
              <a:t>Texto...</a:t>
            </a:r>
          </a:p>
          <a:p>
            <a:pPr algn="just" eaLnBrk="1" hangingPunct="1"/>
            <a:r>
              <a:rPr lang="pt-BR" altLang="pt-BR" sz="4000" dirty="0"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813B4038-817A-48EE-8A68-6FBF1518A2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1" y="1890452"/>
            <a:ext cx="26708100" cy="145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pt-BR" altLang="pt-BR" sz="15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Autor¹, Autor²,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,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endParaRPr lang="pt-BR" altLang="pt-BR" sz="32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9" name="Picture 2" descr="Gráfico de barras no Excel">
            <a:extLst>
              <a:ext uri="{FF2B5EF4-FFF2-40B4-BE49-F238E27FC236}">
                <a16:creationId xmlns:a16="http://schemas.microsoft.com/office/drawing/2014/main" id="{56CCC521-7A86-3203-252C-80F23CE42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78114" y="8164709"/>
            <a:ext cx="8999374" cy="54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4E4EB856-7494-1192-4539-E1CF7FD3B980}"/>
              </a:ext>
            </a:extLst>
          </p:cNvPr>
          <p:cNvSpPr txBox="1"/>
          <p:nvPr/>
        </p:nvSpPr>
        <p:spPr>
          <a:xfrm>
            <a:off x="29496064" y="7223064"/>
            <a:ext cx="595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Figura 1 – Título...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EEE24691-8078-E97D-7C09-16628DE6167C}"/>
              </a:ext>
            </a:extLst>
          </p:cNvPr>
          <p:cNvSpPr txBox="1"/>
          <p:nvPr/>
        </p:nvSpPr>
        <p:spPr>
          <a:xfrm>
            <a:off x="29641068" y="13871786"/>
            <a:ext cx="5959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Fonte: Exemplo (2024)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1FA33E5-00A0-062C-CDA5-BAC2D9D7B970}"/>
              </a:ext>
            </a:extLst>
          </p:cNvPr>
          <p:cNvSpPr txBox="1"/>
          <p:nvPr/>
        </p:nvSpPr>
        <p:spPr>
          <a:xfrm>
            <a:off x="41364878" y="7135884"/>
            <a:ext cx="595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Figura 2 – Título...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C4094572-ED85-8544-ECD3-0D2A430FD8F0}"/>
              </a:ext>
            </a:extLst>
          </p:cNvPr>
          <p:cNvSpPr txBox="1"/>
          <p:nvPr/>
        </p:nvSpPr>
        <p:spPr>
          <a:xfrm>
            <a:off x="41364878" y="13801807"/>
            <a:ext cx="5959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Fonte: Exemplo (2024)</a:t>
            </a:r>
          </a:p>
        </p:txBody>
      </p:sp>
      <p:pic>
        <p:nvPicPr>
          <p:cNvPr id="1026" name="Picture 2" descr="ETEC Francisco Morato">
            <a:extLst>
              <a:ext uri="{FF2B5EF4-FFF2-40B4-BE49-F238E27FC236}">
                <a16:creationId xmlns:a16="http://schemas.microsoft.com/office/drawing/2014/main" id="{C0E3DEC3-05A2-5168-4433-E01CFAFF9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799" y="510784"/>
            <a:ext cx="5135547" cy="226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atec São Sebastião">
            <a:extLst>
              <a:ext uri="{FF2B5EF4-FFF2-40B4-BE49-F238E27FC236}">
                <a16:creationId xmlns:a16="http://schemas.microsoft.com/office/drawing/2014/main" id="{EA9BCD2A-EB7D-898F-4B25-2BE0B4DC2A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0"/>
          <a:stretch>
            <a:fillRect/>
          </a:stretch>
        </p:blipFill>
        <p:spPr bwMode="auto">
          <a:xfrm>
            <a:off x="1377236" y="960374"/>
            <a:ext cx="2224169" cy="142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atec São Sebastião">
            <a:extLst>
              <a:ext uri="{FF2B5EF4-FFF2-40B4-BE49-F238E27FC236}">
                <a16:creationId xmlns:a16="http://schemas.microsoft.com/office/drawing/2014/main" id="{9D1B9B88-BA29-EFA6-C6D3-27A3B65D95C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28"/>
          <a:stretch>
            <a:fillRect/>
          </a:stretch>
        </p:blipFill>
        <p:spPr bwMode="auto">
          <a:xfrm>
            <a:off x="46253399" y="340596"/>
            <a:ext cx="3659153" cy="218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07924BB-B954-9858-F28C-033571DEAC42}"/>
              </a:ext>
            </a:extLst>
          </p:cNvPr>
          <p:cNvSpPr txBox="1"/>
          <p:nvPr/>
        </p:nvSpPr>
        <p:spPr>
          <a:xfrm>
            <a:off x="42347995" y="2291282"/>
            <a:ext cx="111161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800" b="1" i="0" dirty="0">
                <a:effectLst/>
              </a:rPr>
              <a:t>São Sebastião – SP</a:t>
            </a:r>
          </a:p>
          <a:p>
            <a:pPr algn="ctr">
              <a:buNone/>
            </a:pPr>
            <a:r>
              <a:rPr lang="pt-BR" sz="2800" b="1" dirty="0"/>
              <a:t>18 a 20 de junho de 2026</a:t>
            </a:r>
            <a:endParaRPr lang="pt-BR" sz="2800" b="1" i="0" dirty="0">
              <a:effectLst/>
            </a:endParaRPr>
          </a:p>
        </p:txBody>
      </p:sp>
      <p:pic>
        <p:nvPicPr>
          <p:cNvPr id="1030" name="Picture 6" descr="XVII Fatec Log 2026">
            <a:extLst>
              <a:ext uri="{FF2B5EF4-FFF2-40B4-BE49-F238E27FC236}">
                <a16:creationId xmlns:a16="http://schemas.microsoft.com/office/drawing/2014/main" id="{18E12C33-DAB4-9059-390F-F4E0150EE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2669" y="7966745"/>
            <a:ext cx="9742434" cy="548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 Box 2">
            <a:extLst>
              <a:ext uri="{FF2B5EF4-FFF2-40B4-BE49-F238E27FC236}">
                <a16:creationId xmlns:a16="http://schemas.microsoft.com/office/drawing/2014/main" id="{57ADB631-5BFE-898C-D644-F1FD42BA6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4100" y="3386075"/>
            <a:ext cx="33947100" cy="59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ts val="200"/>
              </a:spcBef>
              <a:buNone/>
            </a:pP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en-GB" altLang="pt-BR" sz="3200" dirty="0" err="1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Instituição</a:t>
            </a: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) (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¹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</a:t>
            </a: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r>
              <a:rPr lang="pt-BR" altLang="pt-BR" sz="32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endParaRPr lang="pt-BR" altLang="pt-BR" sz="32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57FD38F-1235-BE1D-9E5D-6B810346E563}"/>
              </a:ext>
            </a:extLst>
          </p:cNvPr>
          <p:cNvSpPr txBox="1"/>
          <p:nvPr/>
        </p:nvSpPr>
        <p:spPr>
          <a:xfrm>
            <a:off x="1210835" y="4476004"/>
            <a:ext cx="5913865" cy="1107996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A65477C-A54D-4B63-183F-1BF04613AE52}"/>
              </a:ext>
            </a:extLst>
          </p:cNvPr>
          <p:cNvSpPr txBox="1"/>
          <p:nvPr/>
        </p:nvSpPr>
        <p:spPr>
          <a:xfrm>
            <a:off x="1134635" y="18695889"/>
            <a:ext cx="15019765" cy="1107996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REFERÊNCIAIS TEÓRICOS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83FEB3D-EAB1-5976-D16C-B22C4CD86FBE}"/>
              </a:ext>
            </a:extLst>
          </p:cNvPr>
          <p:cNvSpPr txBox="1"/>
          <p:nvPr/>
        </p:nvSpPr>
        <p:spPr>
          <a:xfrm>
            <a:off x="26241666" y="17813561"/>
            <a:ext cx="15706434" cy="1107996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PROCEDIMENTOS METODOLÓGICOS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A16CFE15-73AE-C33F-E1A7-83EE12757E09}"/>
              </a:ext>
            </a:extLst>
          </p:cNvPr>
          <p:cNvSpPr txBox="1"/>
          <p:nvPr/>
        </p:nvSpPr>
        <p:spPr>
          <a:xfrm>
            <a:off x="26241666" y="19237201"/>
            <a:ext cx="23830099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aspectos metodológicos da pesquisa, destacando-se os materiais, métodos e procedimentos adotados.</a:t>
            </a:r>
            <a:endParaRPr lang="pt-BR" altLang="pt-BR" sz="4400" b="1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pt-BR" altLang="pt-BR" sz="4400" b="1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2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6000" b="1" dirty="0">
                <a:cs typeface="Times New Roman" panose="02020603050405020304" pitchFamily="18" charset="0"/>
              </a:rPr>
              <a:t>Título de subitem</a:t>
            </a:r>
          </a:p>
          <a:p>
            <a:pPr algn="just"/>
            <a:r>
              <a:rPr lang="pt-BR" altLang="pt-BR" sz="4200" dirty="0">
                <a:ea typeface="Verdana" panose="020B0604030504040204" pitchFamily="34" charset="0"/>
                <a:cs typeface="Times New Roman" panose="02020603050405020304" pitchFamily="18" charset="0"/>
              </a:rPr>
              <a:t>Texto...</a:t>
            </a:r>
          </a:p>
          <a:p>
            <a:pPr algn="just"/>
            <a:endParaRPr lang="pt-BR" altLang="pt-BR" sz="4000" dirty="0">
              <a:solidFill>
                <a:srgbClr val="FF0000"/>
              </a:solidFill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endParaRPr lang="pt-BR" altLang="pt-BR" sz="4000" dirty="0"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243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E57BA-5D56-1A37-10CA-A548654F0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Logotipo&#10;&#10;Descrição gerada automaticamente">
            <a:extLst>
              <a:ext uri="{FF2B5EF4-FFF2-40B4-BE49-F238E27FC236}">
                <a16:creationId xmlns:a16="http://schemas.microsoft.com/office/drawing/2014/main" id="{A5AB1D2F-EE96-B9F1-546D-38C8EFE424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283" t="-7986" b="1"/>
          <a:stretch>
            <a:fillRect/>
          </a:stretch>
        </p:blipFill>
        <p:spPr>
          <a:xfrm>
            <a:off x="4303143" y="75806"/>
            <a:ext cx="8504585" cy="2782525"/>
          </a:xfrm>
          <a:prstGeom prst="rect">
            <a:avLst/>
          </a:prstGeom>
        </p:spPr>
      </p:pic>
      <p:sp>
        <p:nvSpPr>
          <p:cNvPr id="18" name="Text Box 2">
            <a:extLst>
              <a:ext uri="{FF2B5EF4-FFF2-40B4-BE49-F238E27FC236}">
                <a16:creationId xmlns:a16="http://schemas.microsoft.com/office/drawing/2014/main" id="{112A49CC-FE10-5640-B85B-0663074DC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2" y="803548"/>
            <a:ext cx="27065128" cy="95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ts val="6500"/>
              </a:lnSpc>
              <a:spcBef>
                <a:spcPct val="0"/>
              </a:spcBef>
              <a:buFontTx/>
              <a:buNone/>
            </a:pPr>
            <a:r>
              <a:rPr lang="pt-BR" altLang="pt-BR" sz="78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TÍTULO DO TRABALHO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9AEA8E09-8627-B78E-8575-8329360DE641}"/>
              </a:ext>
            </a:extLst>
          </p:cNvPr>
          <p:cNvCxnSpPr>
            <a:cxnSpLocks/>
          </p:cNvCxnSpPr>
          <p:nvPr/>
        </p:nvCxnSpPr>
        <p:spPr>
          <a:xfrm>
            <a:off x="1134636" y="4150039"/>
            <a:ext cx="49157364" cy="0"/>
          </a:xfrm>
          <a:prstGeom prst="line">
            <a:avLst/>
          </a:prstGeom>
          <a:ln w="57150">
            <a:solidFill>
              <a:srgbClr val="B2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Box 2">
            <a:extLst>
              <a:ext uri="{FF2B5EF4-FFF2-40B4-BE49-F238E27FC236}">
                <a16:creationId xmlns:a16="http://schemas.microsoft.com/office/drawing/2014/main" id="{2715FEFE-3968-54D7-EF26-C53B800CCF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20601" y="1890452"/>
            <a:ext cx="26708100" cy="145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endParaRPr lang="pt-BR" altLang="pt-BR" sz="15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Autor¹, Autor²,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FontTx/>
              <a:buNone/>
            </a:pP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400" b="1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, Autor</a:t>
            </a:r>
            <a:r>
              <a:rPr lang="pt-BR" altLang="pt-BR" sz="34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endParaRPr lang="pt-BR" altLang="pt-BR" sz="32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026" name="Picture 2" descr="ETEC Francisco Morato">
            <a:extLst>
              <a:ext uri="{FF2B5EF4-FFF2-40B4-BE49-F238E27FC236}">
                <a16:creationId xmlns:a16="http://schemas.microsoft.com/office/drawing/2014/main" id="{11ECFD22-A5FA-3125-4E00-6FFE5228BB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8799" y="510784"/>
            <a:ext cx="5135547" cy="226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atec São Sebastião">
            <a:extLst>
              <a:ext uri="{FF2B5EF4-FFF2-40B4-BE49-F238E27FC236}">
                <a16:creationId xmlns:a16="http://schemas.microsoft.com/office/drawing/2014/main" id="{105BB159-1A21-23DB-1546-EFB42FC3E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0"/>
          <a:stretch>
            <a:fillRect/>
          </a:stretch>
        </p:blipFill>
        <p:spPr bwMode="auto">
          <a:xfrm>
            <a:off x="1377236" y="960374"/>
            <a:ext cx="2224169" cy="142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Fatec São Sebastião">
            <a:extLst>
              <a:ext uri="{FF2B5EF4-FFF2-40B4-BE49-F238E27FC236}">
                <a16:creationId xmlns:a16="http://schemas.microsoft.com/office/drawing/2014/main" id="{C948CE96-337A-3FD7-BD0C-6D3EF90BCD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928"/>
          <a:stretch>
            <a:fillRect/>
          </a:stretch>
        </p:blipFill>
        <p:spPr bwMode="auto">
          <a:xfrm>
            <a:off x="46253399" y="340596"/>
            <a:ext cx="3659153" cy="218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46E78EF-03AC-EDFB-FA41-0EF8CFE503A9}"/>
              </a:ext>
            </a:extLst>
          </p:cNvPr>
          <p:cNvSpPr txBox="1"/>
          <p:nvPr/>
        </p:nvSpPr>
        <p:spPr>
          <a:xfrm>
            <a:off x="42347995" y="2291282"/>
            <a:ext cx="1111617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pt-BR" sz="2800" b="1" i="0" dirty="0">
                <a:effectLst/>
              </a:rPr>
              <a:t>São Sebastião – SP</a:t>
            </a:r>
          </a:p>
          <a:p>
            <a:pPr algn="ctr">
              <a:buNone/>
            </a:pPr>
            <a:r>
              <a:rPr lang="pt-BR" sz="2800" b="1" dirty="0"/>
              <a:t>18 a 20 de junho de 2026</a:t>
            </a:r>
            <a:endParaRPr lang="pt-BR" sz="2800" b="1" i="0" dirty="0">
              <a:effectLst/>
            </a:endParaRPr>
          </a:p>
        </p:txBody>
      </p:sp>
      <p:sp>
        <p:nvSpPr>
          <p:cNvPr id="19" name="Text Box 2">
            <a:extLst>
              <a:ext uri="{FF2B5EF4-FFF2-40B4-BE49-F238E27FC236}">
                <a16:creationId xmlns:a16="http://schemas.microsoft.com/office/drawing/2014/main" id="{0F156A17-8C3F-C03A-28AC-EDDA7197D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4100" y="3386075"/>
            <a:ext cx="33947100" cy="595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 lIns="89787" tIns="46689" rIns="89787" bIns="46689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113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97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534988" algn="l"/>
                <a:tab pos="1073150" algn="l"/>
                <a:tab pos="1611313" algn="l"/>
                <a:tab pos="2147888" algn="l"/>
                <a:tab pos="2686050" algn="l"/>
                <a:tab pos="3224213" algn="l"/>
                <a:tab pos="3762375" algn="l"/>
                <a:tab pos="4298950" algn="l"/>
                <a:tab pos="4837113" algn="l"/>
                <a:tab pos="5375275" algn="l"/>
                <a:tab pos="5913438" algn="l"/>
                <a:tab pos="6450013" algn="l"/>
                <a:tab pos="6988175" algn="l"/>
                <a:tab pos="7526338" algn="l"/>
                <a:tab pos="8064500" algn="l"/>
                <a:tab pos="8601075" algn="l"/>
                <a:tab pos="9139238" algn="l"/>
                <a:tab pos="9677400" algn="l"/>
                <a:tab pos="10215563" algn="l"/>
                <a:tab pos="10752138" algn="l"/>
                <a:tab pos="11263313" algn="l"/>
                <a:tab pos="12130088" algn="l"/>
                <a:tab pos="12996863" algn="l"/>
                <a:tab pos="13863638" algn="l"/>
                <a:tab pos="14730413" algn="l"/>
                <a:tab pos="15595600" algn="l"/>
                <a:tab pos="16462375" algn="l"/>
                <a:tab pos="17329150" algn="l"/>
                <a:tab pos="18195925" algn="l"/>
                <a:tab pos="19062700" algn="l"/>
                <a:tab pos="19929475" algn="l"/>
              </a:tabLst>
              <a:defRPr sz="81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ts val="200"/>
              </a:spcBef>
              <a:buNone/>
            </a:pP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(</a:t>
            </a:r>
            <a:r>
              <a:rPr lang="en-GB" altLang="pt-BR" sz="3200" dirty="0" err="1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Instituição</a:t>
            </a: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) (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¹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2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3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4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@xxxx.xxx.xx;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r>
              <a:rPr lang="pt-BR" altLang="pt-BR" sz="3200" baseline="30000" dirty="0">
                <a:ea typeface="MS Gothic" panose="020B0609070205080204" pitchFamily="49" charset="-128"/>
                <a:cs typeface="Times New Roman" panose="02020603050405020304" pitchFamily="18" charset="0"/>
              </a:rPr>
              <a:t>5</a:t>
            </a:r>
            <a:r>
              <a:rPr lang="pt-BR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e-mail</a:t>
            </a:r>
            <a:r>
              <a:rPr lang="pt-BR" altLang="pt-BR" sz="3200" dirty="0">
                <a:ea typeface="MS Gothic" panose="020B0609070205080204" pitchFamily="49" charset="-128"/>
                <a:cs typeface="Times New Roman" panose="02020603050405020304" pitchFamily="18" charset="0"/>
              </a:rPr>
              <a:t>@xxxx.xxx.xx</a:t>
            </a:r>
            <a:r>
              <a:rPr lang="en-GB" altLang="pt-BR" sz="3200" dirty="0">
                <a:solidFill>
                  <a:srgbClr val="000000"/>
                </a:solidFill>
                <a:ea typeface="MS Gothic" panose="020B0609070205080204" pitchFamily="49" charset="-128"/>
                <a:cs typeface="Times New Roman" panose="02020603050405020304" pitchFamily="18" charset="0"/>
              </a:rPr>
              <a:t>)</a:t>
            </a:r>
            <a:r>
              <a:rPr lang="pt-BR" altLang="pt-BR" sz="3200" b="1" baseline="30000" dirty="0">
                <a:solidFill>
                  <a:srgbClr val="000000"/>
                </a:solidFill>
                <a:latin typeface="+mn-lt"/>
                <a:ea typeface="MS Gothic" panose="020B0609070205080204" pitchFamily="49" charset="-128"/>
                <a:cs typeface="Times New Roman" panose="02020603050405020304" pitchFamily="18" charset="0"/>
              </a:rPr>
              <a:t> </a:t>
            </a:r>
            <a:endParaRPr lang="pt-BR" altLang="pt-BR" sz="3200" b="1" dirty="0">
              <a:solidFill>
                <a:srgbClr val="000000"/>
              </a:solidFill>
              <a:latin typeface="+mn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916563A-933D-CF7A-69A7-73A9C0E2AE89}"/>
              </a:ext>
            </a:extLst>
          </p:cNvPr>
          <p:cNvSpPr txBox="1"/>
          <p:nvPr/>
        </p:nvSpPr>
        <p:spPr>
          <a:xfrm>
            <a:off x="26241666" y="13334249"/>
            <a:ext cx="2405033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Abordar considerações e aspectos prospectivos a partir das análises e resultados atingidos, destacando a relevância da pesquisa e, se preferível, potenciais aplicações na área do estudo realizado.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98F59E-5872-6979-1B80-ECE47CF692CB}"/>
              </a:ext>
            </a:extLst>
          </p:cNvPr>
          <p:cNvSpPr txBox="1"/>
          <p:nvPr/>
        </p:nvSpPr>
        <p:spPr>
          <a:xfrm>
            <a:off x="26241666" y="23438285"/>
            <a:ext cx="24050334" cy="5869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pt-BR" altLang="pt-BR" sz="32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as principais referências da pesquisa, seguindo as diretrizes da ABNT 6023. Seguem alguns exemplos:</a:t>
            </a:r>
          </a:p>
          <a:p>
            <a:pPr algn="just"/>
            <a:endParaRPr lang="pt-BR" sz="2800" dirty="0">
              <a:ea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3200" dirty="0">
                <a:ea typeface="Times New Roman" panose="02020603050405020304" pitchFamily="18" charset="0"/>
              </a:rPr>
              <a:t>BALLOU, R. H. </a:t>
            </a:r>
            <a:r>
              <a:rPr lang="pt-BR" sz="3200" b="1" dirty="0">
                <a:ea typeface="Times New Roman" panose="02020603050405020304" pitchFamily="18" charset="0"/>
              </a:rPr>
              <a:t>Gerenciamento da cadeia de suprimentos/logística empresarial.</a:t>
            </a:r>
            <a:r>
              <a:rPr lang="pt-BR" sz="3200" dirty="0">
                <a:ea typeface="Times New Roman" panose="02020603050405020304" pitchFamily="18" charset="0"/>
              </a:rPr>
              <a:t> 5ª ed. Porto Alegre/SC: Bookman, 2006.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3200" dirty="0">
                <a:ea typeface="Times New Roman" panose="02020603050405020304" pitchFamily="18" charset="0"/>
              </a:rPr>
              <a:t>BRASIL. </a:t>
            </a:r>
            <a:r>
              <a:rPr lang="pt-BR" sz="3200" b="1" dirty="0">
                <a:ea typeface="Times New Roman" panose="02020603050405020304" pitchFamily="18" charset="0"/>
              </a:rPr>
              <a:t>Lei n° 12.305, de 02 de agosto de 2010</a:t>
            </a:r>
            <a:r>
              <a:rPr lang="pt-BR" sz="3200" dirty="0">
                <a:ea typeface="Times New Roman" panose="02020603050405020304" pitchFamily="18" charset="0"/>
              </a:rPr>
              <a:t>. Institui a Política Nacional de Resíduos Sólidos; altera a Lei no 9.605, de 12 de fevereiro de 1998; e dá outras providências. Brasília, DF: Presidência da República, 2010. Disponível em: https://www.planalto.gov.br/ccivil_03/_ato2007-2010/2010/lei/l12305.htm. Acesso em: 27 set. 2023.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3200" dirty="0">
                <a:ea typeface="Times New Roman" panose="02020603050405020304" pitchFamily="18" charset="0"/>
              </a:rPr>
              <a:t>MARTINS, P. G.; ALT, P. R. C. </a:t>
            </a:r>
            <a:r>
              <a:rPr lang="pt-BR" sz="3200" b="1" dirty="0">
                <a:ea typeface="Times New Roman" panose="02020603050405020304" pitchFamily="18" charset="0"/>
              </a:rPr>
              <a:t>Administração de materiais e recursos patrimoniais</a:t>
            </a:r>
            <a:r>
              <a:rPr lang="pt-BR" sz="3200" dirty="0">
                <a:ea typeface="Times New Roman" panose="02020603050405020304" pitchFamily="18" charset="0"/>
              </a:rPr>
              <a:t>. 3. ed. São Paulo: Saraiva, 2009.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pt-BR" sz="3200" dirty="0">
                <a:ea typeface="Times New Roman" panose="02020603050405020304" pitchFamily="18" charset="0"/>
              </a:rPr>
              <a:t>NOVAES, A. G. </a:t>
            </a:r>
            <a:r>
              <a:rPr lang="pt-BR" sz="3200" b="1" dirty="0">
                <a:ea typeface="Times New Roman" panose="02020603050405020304" pitchFamily="18" charset="0"/>
              </a:rPr>
              <a:t>Logística e Gerenciamento da Cadeia de Distribuição: </a:t>
            </a:r>
            <a:r>
              <a:rPr lang="pt-BR" sz="3200" dirty="0">
                <a:ea typeface="Times New Roman" panose="02020603050405020304" pitchFamily="18" charset="0"/>
              </a:rPr>
              <a:t>estratégia, avaliação e operação. 5. ed. São Paulo: Atlas, 2021.</a:t>
            </a:r>
          </a:p>
          <a:p>
            <a:pPr algn="just" eaLnBrk="1" hangingPunct="1"/>
            <a:endParaRPr lang="pt-BR" altLang="pt-BR" sz="4500" dirty="0"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F6809E-486F-62BE-2779-4B30394F72A7}"/>
              </a:ext>
            </a:extLst>
          </p:cNvPr>
          <p:cNvSpPr txBox="1"/>
          <p:nvPr/>
        </p:nvSpPr>
        <p:spPr>
          <a:xfrm>
            <a:off x="4007164" y="11717234"/>
            <a:ext cx="595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Figura 3 – Título...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3EB4847E-DC5D-A756-A709-3DDB5CEE4677}"/>
              </a:ext>
            </a:extLst>
          </p:cNvPr>
          <p:cNvSpPr txBox="1"/>
          <p:nvPr/>
        </p:nvSpPr>
        <p:spPr>
          <a:xfrm>
            <a:off x="4152168" y="17718256"/>
            <a:ext cx="5959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Fonte</a:t>
            </a:r>
            <a:r>
              <a:rPr lang="pt-BR" sz="2400" dirty="0"/>
              <a:t>: Exemplo (2024)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4E2DEC8-3DEA-E890-8CF9-FD4C2B936C9E}"/>
              </a:ext>
            </a:extLst>
          </p:cNvPr>
          <p:cNvSpPr txBox="1"/>
          <p:nvPr/>
        </p:nvSpPr>
        <p:spPr>
          <a:xfrm>
            <a:off x="1662984" y="5985655"/>
            <a:ext cx="22987716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Apresentar os principais dados e análises do trabalho, podendo se adotar subitens se necessário.</a:t>
            </a:r>
          </a:p>
          <a:p>
            <a:pPr algn="just" eaLnBrk="1" hangingPunct="1"/>
            <a:endParaRPr lang="pt-BR" altLang="pt-BR" sz="44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pt-BR" altLang="pt-BR" sz="6000" b="1" dirty="0">
                <a:cs typeface="Times New Roman" panose="02020603050405020304" pitchFamily="18" charset="0"/>
              </a:rPr>
              <a:t>Título de subitem</a:t>
            </a:r>
            <a:endParaRPr lang="pt-BR" altLang="pt-BR" sz="4400" dirty="0"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algn="just" eaLnBrk="1" hangingPunct="1"/>
            <a:r>
              <a:rPr lang="pt-BR" altLang="pt-BR" sz="4000" dirty="0"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Texto...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9A3B76E-2D46-CF8A-64AC-351E256B51EF}"/>
              </a:ext>
            </a:extLst>
          </p:cNvPr>
          <p:cNvSpPr txBox="1"/>
          <p:nvPr/>
        </p:nvSpPr>
        <p:spPr>
          <a:xfrm>
            <a:off x="14793965" y="11625583"/>
            <a:ext cx="5959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Figura 4 – Título...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78EBD2CB-27FD-81CD-B744-8A43BDC688E4}"/>
              </a:ext>
            </a:extLst>
          </p:cNvPr>
          <p:cNvSpPr txBox="1"/>
          <p:nvPr/>
        </p:nvSpPr>
        <p:spPr>
          <a:xfrm>
            <a:off x="14887839" y="17718255"/>
            <a:ext cx="5959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Fonte: Exemplo (2024)</a:t>
            </a:r>
          </a:p>
        </p:txBody>
      </p:sp>
      <p:pic>
        <p:nvPicPr>
          <p:cNvPr id="22" name="Imagem 21" descr="Mapa&#10;&#10;Descrição gerada automaticamente">
            <a:extLst>
              <a:ext uri="{FF2B5EF4-FFF2-40B4-BE49-F238E27FC236}">
                <a16:creationId xmlns:a16="http://schemas.microsoft.com/office/drawing/2014/main" id="{34F21FBB-44F9-387B-359F-F68BED1B6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0709" y="12544861"/>
            <a:ext cx="7383916" cy="4924425"/>
          </a:xfrm>
          <a:prstGeom prst="rect">
            <a:avLst/>
          </a:prstGeom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8FBCC69E-945F-E707-C370-8E3DD98B8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81935" y="12544861"/>
            <a:ext cx="7383916" cy="492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ixaDeTexto 23">
            <a:extLst>
              <a:ext uri="{FF2B5EF4-FFF2-40B4-BE49-F238E27FC236}">
                <a16:creationId xmlns:a16="http://schemas.microsoft.com/office/drawing/2014/main" id="{73007AF2-2FB0-5FF3-3053-251D2B1B6998}"/>
              </a:ext>
            </a:extLst>
          </p:cNvPr>
          <p:cNvSpPr txBox="1"/>
          <p:nvPr/>
        </p:nvSpPr>
        <p:spPr>
          <a:xfrm>
            <a:off x="26241666" y="4632710"/>
            <a:ext cx="2405033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eaLnBrk="1" hangingPunct="1">
              <a:spcBef>
                <a:spcPct val="0"/>
              </a:spcBef>
              <a:spcAft>
                <a:spcPts val="1200"/>
              </a:spcAft>
              <a:buFontTx/>
              <a:buNone/>
            </a:pPr>
            <a:r>
              <a:rPr lang="pt-BR" altLang="pt-BR" sz="6000" b="1" dirty="0">
                <a:cs typeface="Times New Roman" panose="02020603050405020304" pitchFamily="18" charset="0"/>
              </a:rPr>
              <a:t>Título de subitem</a:t>
            </a:r>
          </a:p>
          <a:p>
            <a:pPr algn="just"/>
            <a:r>
              <a:rPr lang="pt-BR" altLang="pt-BR" sz="4400" dirty="0">
                <a:ea typeface="Verdana" panose="020B0604030504040204" pitchFamily="34" charset="0"/>
                <a:cs typeface="Times New Roman" panose="02020603050405020304" pitchFamily="18" charset="0"/>
              </a:rPr>
              <a:t>Texto...</a:t>
            </a:r>
          </a:p>
          <a:p>
            <a:pPr algn="just" eaLnBrk="1" hangingPunct="1"/>
            <a:r>
              <a:rPr lang="pt-BR" altLang="pt-BR" sz="4000" dirty="0"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E63F39F-1B69-6874-305F-CC2A504048FC}"/>
              </a:ext>
            </a:extLst>
          </p:cNvPr>
          <p:cNvSpPr txBox="1"/>
          <p:nvPr/>
        </p:nvSpPr>
        <p:spPr>
          <a:xfrm>
            <a:off x="1662984" y="4600961"/>
            <a:ext cx="12418951" cy="1114031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 E DISCUSSÕES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D4FB325D-363D-25A1-F1B0-07E2A5FF92EF}"/>
              </a:ext>
            </a:extLst>
          </p:cNvPr>
          <p:cNvSpPr txBox="1"/>
          <p:nvPr/>
        </p:nvSpPr>
        <p:spPr>
          <a:xfrm>
            <a:off x="26233058" y="12001500"/>
            <a:ext cx="10647742" cy="1107996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CONSIDERAÇÕES FINAIS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E80F06C-2003-AE06-F7A2-437E104E6A57}"/>
              </a:ext>
            </a:extLst>
          </p:cNvPr>
          <p:cNvSpPr txBox="1"/>
          <p:nvPr/>
        </p:nvSpPr>
        <p:spPr>
          <a:xfrm>
            <a:off x="26241666" y="22176400"/>
            <a:ext cx="11210634" cy="1107996"/>
          </a:xfrm>
          <a:prstGeom prst="rect">
            <a:avLst/>
          </a:prstGeom>
          <a:solidFill>
            <a:srgbClr val="B20000"/>
          </a:solidFill>
          <a:ln>
            <a:solidFill>
              <a:srgbClr val="B20000"/>
            </a:solidFill>
          </a:ln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REFERÊNCIAS PRINCIPAIS</a:t>
            </a:r>
          </a:p>
        </p:txBody>
      </p:sp>
    </p:spTree>
    <p:extLst>
      <p:ext uri="{BB962C8B-B14F-4D97-AF65-F5344CB8AC3E}">
        <p14:creationId xmlns:p14="http://schemas.microsoft.com/office/powerpoint/2010/main" val="37894578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ustom 53">
      <a:dk1>
        <a:sysClr val="windowText" lastClr="000000"/>
      </a:dk1>
      <a:lt1>
        <a:sysClr val="window" lastClr="FFFFFF"/>
      </a:lt1>
      <a:dk2>
        <a:srgbClr val="666666"/>
      </a:dk2>
      <a:lt2>
        <a:srgbClr val="808080"/>
      </a:lt2>
      <a:accent1>
        <a:srgbClr val="ED1C24"/>
      </a:accent1>
      <a:accent2>
        <a:srgbClr val="F15A24"/>
      </a:accent2>
      <a:accent3>
        <a:srgbClr val="F7931E"/>
      </a:accent3>
      <a:accent4>
        <a:srgbClr val="FBB03B"/>
      </a:accent4>
      <a:accent5>
        <a:srgbClr val="FCCB00"/>
      </a:accent5>
      <a:accent6>
        <a:srgbClr val="70AD47"/>
      </a:accent6>
      <a:hlink>
        <a:srgbClr val="666666"/>
      </a:hlink>
      <a:folHlink>
        <a:srgbClr val="666666"/>
      </a:folHlink>
    </a:clrScheme>
    <a:fontScheme name="Custom 38">
      <a:majorFont>
        <a:latin typeface="Century Gothic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5086952_TF34420931.potx" id="{8B490676-E4AA-429F-896C-57945FE58FFA}" vid="{99D694AA-13E9-4B4A-9849-FA9669D56963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Linha do tempo de etapas de projeto</Template>
  <TotalTime>0</TotalTime>
  <Words>670</Words>
  <Application>Microsoft Office PowerPoint</Application>
  <PresentationFormat>Personalizar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MS Gothic</vt:lpstr>
      <vt:lpstr>Arial</vt:lpstr>
      <vt:lpstr>Calibri</vt:lpstr>
      <vt:lpstr>Century Gothic</vt:lpstr>
      <vt:lpstr>Times New Roman</vt:lpstr>
      <vt:lpstr>Verdana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2026-02-17T20:56:54Z</dcterms:created>
  <dcterms:modified xsi:type="dcterms:W3CDTF">2026-02-19T17:14:07Z</dcterms:modified>
</cp:coreProperties>
</file>