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8803600" cy="360045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00"/>
    <a:srgbClr val="D32721"/>
    <a:srgbClr val="FF6D05"/>
    <a:srgbClr val="F79400"/>
    <a:srgbClr val="EDB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3951" autoAdjust="0"/>
  </p:normalViewPr>
  <p:slideViewPr>
    <p:cSldViewPr>
      <p:cViewPr>
        <p:scale>
          <a:sx n="30" d="100"/>
          <a:sy n="30" d="100"/>
        </p:scale>
        <p:origin x="1464" y="-1094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F4F6F5F-3174-4641-A6C5-FA79F18EA2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E9395C8-3B58-425D-BDE0-1FE0DBDBF4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B73AAF3-8BF1-4864-94C9-B91B677CE4D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F4BA9D1-3EA8-4324-9C21-4218C94145B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B739710A-11C8-E242-B3AC-0365ED80437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118CC7-AB74-4BD4-AAEA-7878B7DDE9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6D99A54-11B5-40CF-A78D-A86ACC42C26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D6C602E-D625-3873-67C2-8104F32BAAA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57400" y="685800"/>
            <a:ext cx="27432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AEFC15F-FF7B-4FCF-B049-7E0369A9AE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C855F09-BDBA-47D5-AD37-0055E64E520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D75CCF4-993D-46B0-B206-844AD4AC4D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4F1FC165-3ED6-E94E-8BFE-6E6F858E8CAF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B0527F09-569A-406B-218B-5DB1B7CE1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fld id="{AAB95DDB-3D85-0E42-B4E4-2B34A94A620E}" type="slidenum">
              <a:rPr lang="en-US" altLang="pt-BR" sz="1200">
                <a:solidFill>
                  <a:schemeClr val="tx1"/>
                </a:solidFill>
              </a:rPr>
              <a:pPr/>
              <a:t>1</a:t>
            </a:fld>
            <a:endParaRPr lang="en-US" altLang="pt-BR" sz="1200">
              <a:solidFill>
                <a:schemeClr val="tx1"/>
              </a:solidFill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51C3E27-0022-9DBB-74A2-38873913C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962DEF0-F055-C95B-B3E2-F6A44C904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588" y="11185525"/>
            <a:ext cx="24482425" cy="771683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1175" y="20402550"/>
            <a:ext cx="20161250" cy="92011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DA7835-C90A-0101-7A62-BCABD6D32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18FB9-4CEF-373D-74F1-FA81BD0D0A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F249E7-8EDC-381C-A70B-79E5EE7FB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321D27-EBC6-AD4F-8968-907B6C317C8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341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CA1867-D103-254E-314C-F4E1357446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10880-A7C5-249A-9635-718EA343B5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DFF029-44CA-797D-075D-BCE64C80F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DDB0C-74FD-344A-8C88-2569C05E951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99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4888" y="23136225"/>
            <a:ext cx="24484012" cy="71516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4888" y="15260638"/>
            <a:ext cx="24484012" cy="7875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F7F464-0FCE-4BF1-4CD1-8FFCC29B9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EB523B-2E4F-BF90-F32C-93AE887B9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A186E0-BECF-C04B-2A85-EEC7C2B72B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63D5B-441A-0A40-9116-361D5A1AFC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983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9863" y="8401050"/>
            <a:ext cx="12885737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78000" y="8401050"/>
            <a:ext cx="12885738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4F234-3D5F-4759-CE23-FB91F0C0A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C30D1D-D483-91DB-E2FA-78DF4ED32C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B51EC-5CC7-5001-2132-99D959C99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56E83-BD2E-5C44-8D12-CAA43DBD1C6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1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39863" y="8059738"/>
            <a:ext cx="12726987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39863" y="11418888"/>
            <a:ext cx="12726987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1988" y="8059738"/>
            <a:ext cx="12731750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1988" y="11418888"/>
            <a:ext cx="12731750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BF7478A-3216-32A1-ECE1-47EAFAB54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34B463-F32E-C4A8-FA4B-A0F855A92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C31ECA-BBAA-6270-F5C4-DBAD8AB4DE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50103-B984-F548-B154-48964EAA0FA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815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0B84C8-B74C-EA53-608E-67E99455D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E06AF5F-0624-B13D-440B-FF595946C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63C361-9FFA-80FC-B756-E6E83F8ED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6082E-1DCA-B048-AE8F-F8C9F21F77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723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ACAC0CF-6436-AAFA-08D6-4DF921E6A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B9B4E08-10D2-ED34-FE9B-E84A9B53A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4FF8312-14D4-3EC8-BF59-D422BC9E8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C02C4-54E9-FE45-B697-670514AEEC6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949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33513"/>
            <a:ext cx="9475787" cy="61007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1725" y="1433513"/>
            <a:ext cx="16102013" cy="307292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39863" y="7534275"/>
            <a:ext cx="9475787" cy="24628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E15A3-9C93-33AB-EB4E-5EE2305B1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D13873-EB60-A5F7-985B-64C6A316F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B1207-14A3-7170-6A3F-09691A5C8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EE7D0-1372-B04C-8F52-9E3BB124769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272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150" y="25203150"/>
            <a:ext cx="17283113" cy="297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150" y="3217863"/>
            <a:ext cx="17283113" cy="2160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150" y="28178125"/>
            <a:ext cx="17283113" cy="422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7294D5-AAE5-8305-77C0-FF0E0A3F1A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5D65B-489F-19A9-2F0F-B50B4B4AF8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F3F2BC-FA33-9FDA-0881-126EFF650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48472-9277-7D45-981D-1DF4A71258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60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503B20-B8F1-39AE-2DD9-3A0ECAE3E2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4C4B8C-4310-028A-A76B-723303218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422E10-765A-02B6-02CC-B5B72878F4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6F37-E691-2C4C-ABBF-B613BE645F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099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3563" y="1441450"/>
            <a:ext cx="6480175" cy="307213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39863" y="1441450"/>
            <a:ext cx="19291300" cy="307213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400F7-999F-9779-87DE-7307906B1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EF8F0D-FB2F-7915-8DE3-A410424DE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0D0EA6-8B50-2393-FF35-7A580DA98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D124A6-8615-F149-A5B4-EB4685A3666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726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337E14-0DBE-8875-D7FA-DB185A4D46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39863" y="1441450"/>
            <a:ext cx="259238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6D415E-FB2B-1A76-38E2-C876B9E5D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39863" y="8401050"/>
            <a:ext cx="25923875" cy="2376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3798EE3-FF5D-418F-A7F3-F36F329A46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398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9683F3-B0EE-4386-B71E-C0DE56ECDC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0913" y="32788225"/>
            <a:ext cx="91217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CCCA58-9200-4681-BEE3-E83FCC9DA1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2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700">
                <a:solidFill>
                  <a:schemeClr val="tx1"/>
                </a:solidFill>
              </a:defRPr>
            </a:lvl1pPr>
          </a:lstStyle>
          <a:p>
            <a:fld id="{BF803C6B-A389-9444-B237-9C6DDFB386E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2pPr>
      <a:lvl3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3pPr>
      <a:lvl4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4pPr>
      <a:lvl5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5pPr>
      <a:lvl6pPr marL="4572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6pPr>
      <a:lvl7pPr marL="9144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7pPr>
      <a:lvl8pPr marL="13716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8pPr>
      <a:lvl9pPr marL="18288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9pPr>
    </p:titleStyle>
    <p:bodyStyle>
      <a:lvl1pPr marL="1389063" indent="-138906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13000">
          <a:solidFill>
            <a:schemeClr val="tx1"/>
          </a:solidFill>
          <a:latin typeface="+mn-lt"/>
          <a:ea typeface="+mn-ea"/>
          <a:cs typeface="+mn-cs"/>
        </a:defRPr>
      </a:lvl1pPr>
      <a:lvl2pPr marL="3008313" indent="-1157288" algn="l" defTabSz="3703638" rtl="0" eaLnBrk="0" fontAlgn="base" hangingPunct="0">
        <a:spcBef>
          <a:spcPct val="20000"/>
        </a:spcBef>
        <a:spcAft>
          <a:spcPct val="0"/>
        </a:spcAft>
        <a:buChar char="–"/>
        <a:defRPr sz="11300">
          <a:solidFill>
            <a:schemeClr val="tx1"/>
          </a:solidFill>
          <a:latin typeface="+mn-lt"/>
        </a:defRPr>
      </a:lvl2pPr>
      <a:lvl3pPr marL="4629150" indent="-92551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9700">
          <a:solidFill>
            <a:schemeClr val="tx1"/>
          </a:solidFill>
          <a:latin typeface="+mn-lt"/>
        </a:defRPr>
      </a:lvl3pPr>
      <a:lvl4pPr marL="6480175" indent="-925513" algn="l" defTabSz="3703638" rtl="0" eaLnBrk="0" fontAlgn="base" hangingPunct="0">
        <a:spcBef>
          <a:spcPct val="20000"/>
        </a:spcBef>
        <a:spcAft>
          <a:spcPct val="0"/>
        </a:spcAft>
        <a:buChar char="–"/>
        <a:defRPr sz="8100">
          <a:solidFill>
            <a:schemeClr val="tx1"/>
          </a:solidFill>
          <a:latin typeface="+mn-lt"/>
        </a:defRPr>
      </a:lvl4pPr>
      <a:lvl5pPr marL="8332788" indent="-925513" algn="l" defTabSz="3703638" rtl="0" eaLnBrk="0" fontAlgn="base" hangingPunct="0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5pPr>
      <a:lvl6pPr marL="87899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6pPr>
      <a:lvl7pPr marL="92471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7pPr>
      <a:lvl8pPr marL="97043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8pPr>
      <a:lvl9pPr marL="101615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0" name="Conector reto 2">
            <a:extLst>
              <a:ext uri="{FF2B5EF4-FFF2-40B4-BE49-F238E27FC236}">
                <a16:creationId xmlns:a16="http://schemas.microsoft.com/office/drawing/2014/main" id="{3119511F-5964-C8D5-67FF-62A65495ECB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0" y="2707979"/>
            <a:ext cx="28803600" cy="28575"/>
          </a:xfrm>
          <a:prstGeom prst="line">
            <a:avLst/>
          </a:prstGeom>
          <a:noFill/>
          <a:ln w="38100" algn="ctr">
            <a:solidFill>
              <a:srgbClr val="B3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2" name="Text Box 2">
            <a:extLst>
              <a:ext uri="{FF2B5EF4-FFF2-40B4-BE49-F238E27FC236}">
                <a16:creationId xmlns:a16="http://schemas.microsoft.com/office/drawing/2014/main" id="{B9F057F5-DA80-6224-F7DE-1C81F18DD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12" y="2789473"/>
            <a:ext cx="27261813" cy="297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7730" tIns="56020" rIns="107730" bIns="5602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t-BR" altLang="pt-BR" sz="48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TÍTULO DO TRABALHO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Autor¹  Autor²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endParaRPr lang="pt-BR" altLang="pt-BR" sz="34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2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(Instituição)</a:t>
            </a:r>
            <a:endParaRPr lang="en-GB" altLang="pt-BR" sz="32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¹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</a:t>
            </a: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endParaRPr lang="pt-BR" altLang="pt-BR" sz="2400" dirty="0"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GB" altLang="pt-BR" sz="2900" i="1" dirty="0">
              <a:solidFill>
                <a:srgbClr val="000000"/>
              </a:solidFill>
              <a:latin typeface="Verdana" panose="020B060403050404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106" name="Retângulo 3">
            <a:extLst>
              <a:ext uri="{FF2B5EF4-FFF2-40B4-BE49-F238E27FC236}">
                <a16:creationId xmlns:a16="http://schemas.microsoft.com/office/drawing/2014/main" id="{911B13AE-F5E1-4760-8093-7B415B256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35425202"/>
            <a:ext cx="13396912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dirty="0">
                <a:solidFill>
                  <a:srgbClr val="444444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“O conteúdo expresso no trabalho é de inteira responsabilidade do(s) autor(es)”</a:t>
            </a:r>
            <a:endParaRPr lang="pt-BR" altLang="pt-BR" sz="240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09" name="Retângulo 4">
            <a:extLst>
              <a:ext uri="{FF2B5EF4-FFF2-40B4-BE49-F238E27FC236}">
                <a16:creationId xmlns:a16="http://schemas.microsoft.com/office/drawing/2014/main" id="{271D5CA1-A7DD-1946-CD9F-98EFA850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441465"/>
            <a:ext cx="10424595" cy="223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2800" b="1" dirty="0"/>
              <a:t>XVI FATECLOG - </a:t>
            </a:r>
            <a:r>
              <a:rPr lang="pt-BR" altLang="pt-BR" sz="2800" b="1" i="1" dirty="0"/>
              <a:t>“O papel da Inteligência Artificial nas Operações Logísticas”</a:t>
            </a:r>
          </a:p>
          <a:p>
            <a:pPr algn="ctr">
              <a:spcBef>
                <a:spcPts val="600"/>
              </a:spcBef>
            </a:pPr>
            <a:r>
              <a:rPr lang="pt-BR" altLang="pt-BR" sz="2600" i="1" dirty="0"/>
              <a:t>FATEC CARAPICUÍBA </a:t>
            </a:r>
            <a:endParaRPr lang="pt-BR" altLang="pt-BR" sz="2600" b="1" i="1" dirty="0"/>
          </a:p>
          <a:p>
            <a:pPr algn="ctr"/>
            <a:r>
              <a:rPr lang="pt-BR" altLang="pt-BR" sz="2600" i="1" dirty="0"/>
              <a:t>CARAPICUÍBA/SP - BRASIL</a:t>
            </a:r>
            <a:endParaRPr lang="pt-BR" altLang="pt-BR" sz="2600" b="1" i="1" dirty="0"/>
          </a:p>
          <a:p>
            <a:pPr algn="ctr"/>
            <a:r>
              <a:rPr lang="pt-BR" altLang="pt-BR" sz="2600" i="1" dirty="0"/>
              <a:t>13 E 14 DE JUNHO DE 2025</a:t>
            </a:r>
            <a:endParaRPr lang="pt-BR" altLang="pt-BR" sz="2600" b="1" i="1" dirty="0"/>
          </a:p>
        </p:txBody>
      </p:sp>
      <p:pic>
        <p:nvPicPr>
          <p:cNvPr id="5" name="Imagem 4" descr="Desenho de pessoa e texto branco&#10;&#10;O conteúdo gerado por IA pode estar incorreto.">
            <a:extLst>
              <a:ext uri="{FF2B5EF4-FFF2-40B4-BE49-F238E27FC236}">
                <a16:creationId xmlns:a16="http://schemas.microsoft.com/office/drawing/2014/main" id="{6A79CA92-F441-28AC-2114-85F0ABF66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t="12657" r="8744" b="6059"/>
          <a:stretch/>
        </p:blipFill>
        <p:spPr>
          <a:xfrm>
            <a:off x="19959888" y="372737"/>
            <a:ext cx="4379016" cy="2003777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44F08585-15BE-8260-A084-B09411D04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40" y="266497"/>
            <a:ext cx="9645705" cy="2066701"/>
          </a:xfrm>
          <a:prstGeom prst="rect">
            <a:avLst/>
          </a:prstGeom>
        </p:spPr>
      </p:pic>
      <p:sp>
        <p:nvSpPr>
          <p:cNvPr id="7" name="Retângulo 7">
            <a:extLst>
              <a:ext uri="{FF2B5EF4-FFF2-40B4-BE49-F238E27FC236}">
                <a16:creationId xmlns:a16="http://schemas.microsoft.com/office/drawing/2014/main" id="{33FCEFFF-BF5B-4E8D-5271-61E0CB1F5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6384520"/>
            <a:ext cx="13304317" cy="402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Contextualizar a pesquisa, apresentando a delimitação do tema, justificativa, problema, objetivo, metodologia geral etc.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endParaRPr lang="pt-BR" altLang="pt-BR" sz="30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Observações: 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Produzir o poster em formato vertical, nas dimensões: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		100 </a:t>
            </a: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cm (altura) X 80 cm </a:t>
            </a:r>
            <a:r>
              <a:rPr lang="pt-BR" altLang="pt-BR" sz="300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(largura)</a:t>
            </a:r>
            <a:endParaRPr lang="pt-BR" altLang="pt-BR" sz="30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sz="3000" dirty="0"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A dimensão (altura) de cada seção fica a critério dos autores.</a:t>
            </a:r>
          </a:p>
        </p:txBody>
      </p:sp>
      <p:sp>
        <p:nvSpPr>
          <p:cNvPr id="9" name="Retângulo 7">
            <a:extLst>
              <a:ext uri="{FF2B5EF4-FFF2-40B4-BE49-F238E27FC236}">
                <a16:creationId xmlns:a16="http://schemas.microsoft.com/office/drawing/2014/main" id="{7A97B8AC-165A-306D-B05B-35C1A28CC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5729668"/>
            <a:ext cx="13304317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0" name="Retângulo 7">
            <a:extLst>
              <a:ext uri="{FF2B5EF4-FFF2-40B4-BE49-F238E27FC236}">
                <a16:creationId xmlns:a16="http://schemas.microsoft.com/office/drawing/2014/main" id="{995DC408-F35C-D451-0817-3394FACA3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4222009"/>
            <a:ext cx="13304316" cy="55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Abordar a fundamentação teórica que pode ser dividida em tópicos. 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7">
            <a:extLst>
              <a:ext uri="{FF2B5EF4-FFF2-40B4-BE49-F238E27FC236}">
                <a16:creationId xmlns:a16="http://schemas.microsoft.com/office/drawing/2014/main" id="{6BA12837-24A4-FA24-93DC-7DC38A02E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3550904"/>
            <a:ext cx="13304316" cy="623958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REFERENCIAIS TEÓRICOS</a:t>
            </a:r>
          </a:p>
        </p:txBody>
      </p:sp>
      <p:pic>
        <p:nvPicPr>
          <p:cNvPr id="12" name="Picture 2" descr="Gráfico de barras no Excel">
            <a:extLst>
              <a:ext uri="{FF2B5EF4-FFF2-40B4-BE49-F238E27FC236}">
                <a16:creationId xmlns:a16="http://schemas.microsoft.com/office/drawing/2014/main" id="{B2A8C665-1875-A88D-3FED-AEAB2587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52521" y="10049322"/>
            <a:ext cx="5959857" cy="3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627913-68BA-6944-BE37-6475AFE995B1}"/>
              </a:ext>
            </a:extLst>
          </p:cNvPr>
          <p:cNvSpPr txBox="1"/>
          <p:nvPr/>
        </p:nvSpPr>
        <p:spPr>
          <a:xfrm>
            <a:off x="15452521" y="9616520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Gráfico 1 – Título...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194FE55-64E9-0552-5349-4FFE8B0560B0}"/>
              </a:ext>
            </a:extLst>
          </p:cNvPr>
          <p:cNvSpPr txBox="1"/>
          <p:nvPr/>
        </p:nvSpPr>
        <p:spPr>
          <a:xfrm>
            <a:off x="15452521" y="13678644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81C0B57-5717-945B-1D28-4D138D779C92}"/>
              </a:ext>
            </a:extLst>
          </p:cNvPr>
          <p:cNvSpPr txBox="1"/>
          <p:nvPr/>
        </p:nvSpPr>
        <p:spPr>
          <a:xfrm>
            <a:off x="8859058" y="24466042"/>
            <a:ext cx="5237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Mapa 1 – Título...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090D23-7BE5-45E9-BCD1-31CCD415944D}"/>
              </a:ext>
            </a:extLst>
          </p:cNvPr>
          <p:cNvSpPr txBox="1"/>
          <p:nvPr/>
        </p:nvSpPr>
        <p:spPr>
          <a:xfrm>
            <a:off x="8497904" y="28454265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8" name="Retângulo 7">
            <a:extLst>
              <a:ext uri="{FF2B5EF4-FFF2-40B4-BE49-F238E27FC236}">
                <a16:creationId xmlns:a16="http://schemas.microsoft.com/office/drawing/2014/main" id="{435394FA-C9E2-B1C3-28EC-71D0C050C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6384520"/>
            <a:ext cx="13396912" cy="172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os principais dados e análises do trabalho, podendo se adotar subitens se necessário.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tângulo 7">
            <a:extLst>
              <a:ext uri="{FF2B5EF4-FFF2-40B4-BE49-F238E27FC236}">
                <a16:creationId xmlns:a16="http://schemas.microsoft.com/office/drawing/2014/main" id="{FD4833DE-4612-C737-5750-6D1004932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5729668"/>
            <a:ext cx="13396912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RESULTADOS E DISCUSSÕES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ADA4516-BE6F-B687-C131-00A585AF285C}"/>
              </a:ext>
            </a:extLst>
          </p:cNvPr>
          <p:cNvSpPr txBox="1"/>
          <p:nvPr/>
        </p:nvSpPr>
        <p:spPr>
          <a:xfrm>
            <a:off x="21885329" y="9631118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Figura 1 – Título...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CD1C66E-203A-BAC4-97F0-67BC17CDB437}"/>
              </a:ext>
            </a:extLst>
          </p:cNvPr>
          <p:cNvSpPr txBox="1"/>
          <p:nvPr/>
        </p:nvSpPr>
        <p:spPr>
          <a:xfrm>
            <a:off x="22036627" y="13627697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23" name="Retângulo 7">
            <a:extLst>
              <a:ext uri="{FF2B5EF4-FFF2-40B4-BE49-F238E27FC236}">
                <a16:creationId xmlns:a16="http://schemas.microsoft.com/office/drawing/2014/main" id="{44BB9F47-1AA6-E123-C143-F24153C66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2184450"/>
            <a:ext cx="13304316" cy="10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Apresentar aspectos metodológicos da pesquisa, destacando-se os materiais, métodos e procedimentos adotados.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tângulo 7">
            <a:extLst>
              <a:ext uri="{FF2B5EF4-FFF2-40B4-BE49-F238E27FC236}">
                <a16:creationId xmlns:a16="http://schemas.microsoft.com/office/drawing/2014/main" id="{D30B93B5-3362-FD45-002D-2E5770AB2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1510166"/>
            <a:ext cx="13304316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PROCEDIMENTOS METODOLÓGICOS</a:t>
            </a:r>
          </a:p>
        </p:txBody>
      </p:sp>
      <p:pic>
        <p:nvPicPr>
          <p:cNvPr id="25" name="Imagem 24" descr="Mapa&#10;&#10;Descrição gerada automaticamente">
            <a:extLst>
              <a:ext uri="{FF2B5EF4-FFF2-40B4-BE49-F238E27FC236}">
                <a16:creationId xmlns:a16="http://schemas.microsoft.com/office/drawing/2014/main" id="{D9C7791C-6AA3-E0CF-2A96-153441B59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9058" y="24961280"/>
            <a:ext cx="5237547" cy="3492985"/>
          </a:xfrm>
          <a:prstGeom prst="rect">
            <a:avLst/>
          </a:prstGeom>
        </p:spPr>
      </p:pic>
      <p:sp>
        <p:nvSpPr>
          <p:cNvPr id="26" name="Retângulo 7">
            <a:extLst>
              <a:ext uri="{FF2B5EF4-FFF2-40B4-BE49-F238E27FC236}">
                <a16:creationId xmlns:a16="http://schemas.microsoft.com/office/drawing/2014/main" id="{2D41BD47-6533-EA1B-A5A4-B9872C90B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5160146"/>
            <a:ext cx="13251064" cy="226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Abordar considerações e aspectos prospectivos a partir das análises e resultados atingidos, destacando a relevância da pesquisa e, se preferível, potenciais aplicações na área do estudo realizado.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 7">
            <a:extLst>
              <a:ext uri="{FF2B5EF4-FFF2-40B4-BE49-F238E27FC236}">
                <a16:creationId xmlns:a16="http://schemas.microsoft.com/office/drawing/2014/main" id="{CEBAB116-ADA6-2EBE-72DF-4C7CA54B4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4554978"/>
            <a:ext cx="13251064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CONSIDERAÇÕES FINAIS</a:t>
            </a:r>
          </a:p>
        </p:txBody>
      </p:sp>
      <p:pic>
        <p:nvPicPr>
          <p:cNvPr id="29" name="Imagem 28" descr="Edifício de tijolos&#10;&#10;O conteúdo gerado por IA pode estar incorreto.">
            <a:extLst>
              <a:ext uri="{FF2B5EF4-FFF2-40B4-BE49-F238E27FC236}">
                <a16:creationId xmlns:a16="http://schemas.microsoft.com/office/drawing/2014/main" id="{4227493D-6D86-80C8-5FB3-15FE10504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/>
          <a:stretch/>
        </p:blipFill>
        <p:spPr>
          <a:xfrm>
            <a:off x="22466173" y="10098482"/>
            <a:ext cx="5100763" cy="3352419"/>
          </a:xfrm>
          <a:prstGeom prst="rect">
            <a:avLst/>
          </a:prstGeom>
        </p:spPr>
      </p:pic>
      <p:sp>
        <p:nvSpPr>
          <p:cNvPr id="30" name="Retângulo 7">
            <a:extLst>
              <a:ext uri="{FF2B5EF4-FFF2-40B4-BE49-F238E27FC236}">
                <a16:creationId xmlns:a16="http://schemas.microsoft.com/office/drawing/2014/main" id="{0E840836-1DFA-3F66-6298-A3AD27FB2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30387626"/>
            <a:ext cx="13232211" cy="541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2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as principais referências da pesquisa, seguindo como modelo as diretrizes da ABNT 6023. Seguem-se alguns exemplos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BRASIL. </a:t>
            </a:r>
            <a:r>
              <a:rPr lang="pt-BR" sz="2200" b="1" dirty="0">
                <a:ea typeface="Times New Roman" panose="02020603050405020304" pitchFamily="18" charset="0"/>
              </a:rPr>
              <a:t>Lei n° 12.305, de 02 de agosto de 2010</a:t>
            </a:r>
            <a:r>
              <a:rPr lang="pt-BR" sz="2200" dirty="0">
                <a:ea typeface="Times New Roman" panose="02020603050405020304" pitchFamily="18" charset="0"/>
              </a:rPr>
              <a:t>. Institui a Política Nacional de Resíduos Sólidos; altera a Lei no 9.605, de 12 de fevereiro de 1998; e dá outras providências. Brasília, DF: Presidência da República, 2010. Disponível em: https://www.planalto.gov.br/ccivil_03/_ato2007-2010/2010/lei/l12305.htm. Acesso em: 27 set. 2023.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BALLOU, R. H. </a:t>
            </a:r>
            <a:r>
              <a:rPr lang="pt-BR" sz="2200" b="1" dirty="0">
                <a:ea typeface="Times New Roman" panose="02020603050405020304" pitchFamily="18" charset="0"/>
              </a:rPr>
              <a:t>Gerenciamento da cadeia de suprimentos/logística empresarial.</a:t>
            </a:r>
            <a:r>
              <a:rPr lang="pt-BR" sz="2200" dirty="0">
                <a:ea typeface="Times New Roman" panose="02020603050405020304" pitchFamily="18" charset="0"/>
              </a:rPr>
              <a:t> 5ª ed. Porto Alegre/SC: Bookman, 2006.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MARTINS, P. G.; ALT, P. R. C. </a:t>
            </a:r>
            <a:r>
              <a:rPr lang="pt-BR" sz="2200" b="1" dirty="0">
                <a:ea typeface="Times New Roman" panose="02020603050405020304" pitchFamily="18" charset="0"/>
              </a:rPr>
              <a:t>Administração de materiais e recursos patrimoniais</a:t>
            </a:r>
            <a:r>
              <a:rPr lang="pt-BR" sz="2200" dirty="0">
                <a:ea typeface="Times New Roman" panose="02020603050405020304" pitchFamily="18" charset="0"/>
              </a:rPr>
              <a:t>. 3. ed. São Paulo: Saraiva, 2009.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NOVAES, A. G. </a:t>
            </a:r>
            <a:r>
              <a:rPr lang="pt-BR" sz="2200" b="1" dirty="0">
                <a:ea typeface="Times New Roman" panose="02020603050405020304" pitchFamily="18" charset="0"/>
              </a:rPr>
              <a:t>Logística e Gerenciamento da Cadeia de Distribuição: </a:t>
            </a:r>
            <a:r>
              <a:rPr lang="pt-BR" sz="2200" dirty="0">
                <a:ea typeface="Times New Roman" panose="02020603050405020304" pitchFamily="18" charset="0"/>
              </a:rPr>
              <a:t>estratégia, avaliação e operação. 5. ed. São Paulo: Atlas, 2021.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tângulo 7">
            <a:extLst>
              <a:ext uri="{FF2B5EF4-FFF2-40B4-BE49-F238E27FC236}">
                <a16:creationId xmlns:a16="http://schemas.microsoft.com/office/drawing/2014/main" id="{7111FDD1-3567-8029-576F-AA41C82B4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9739554"/>
            <a:ext cx="13232211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REFERÊNCIAS</a:t>
            </a:r>
          </a:p>
        </p:txBody>
      </p:sp>
      <p:pic>
        <p:nvPicPr>
          <p:cNvPr id="32" name="Imagem 7">
            <a:extLst>
              <a:ext uri="{FF2B5EF4-FFF2-40B4-BE49-F238E27FC236}">
                <a16:creationId xmlns:a16="http://schemas.microsoft.com/office/drawing/2014/main" id="{34F7460A-B0C3-E17C-9E5C-D911171DB3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968" y="629062"/>
            <a:ext cx="3190950" cy="14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</Words>
  <Application>Microsoft Office PowerPoint</Application>
  <PresentationFormat>Personalizar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2023-03-15T17:44:02Z</dcterms:created>
  <dcterms:modified xsi:type="dcterms:W3CDTF">2025-05-22T18:40:34Z</dcterms:modified>
</cp:coreProperties>
</file>